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68" r:id="rId6"/>
    <p:sldId id="267" r:id="rId7"/>
    <p:sldId id="275" r:id="rId8"/>
    <p:sldId id="269" r:id="rId9"/>
    <p:sldId id="278" r:id="rId10"/>
    <p:sldId id="271" r:id="rId11"/>
    <p:sldId id="277" r:id="rId12"/>
    <p:sldId id="272" r:id="rId13"/>
    <p:sldId id="276" r:id="rId14"/>
    <p:sldId id="273" r:id="rId15"/>
    <p:sldId id="274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4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3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52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3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98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12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10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5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0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2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9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0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7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4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36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6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CED26-180A-41F4-9B30-FD2320F3DC6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7B4BEA-1719-4667-BCDA-73DE700EB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4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#_Toc151362640"/><Relationship Id="rId3" Type="http://schemas.openxmlformats.org/officeDocument/2006/relationships/hyperlink" Target="#_Toc151362635"/><Relationship Id="rId7" Type="http://schemas.openxmlformats.org/officeDocument/2006/relationships/hyperlink" Target="#_Toc151362639"/><Relationship Id="rId2" Type="http://schemas.openxmlformats.org/officeDocument/2006/relationships/hyperlink" Target="#_Toc151362634"/><Relationship Id="rId1" Type="http://schemas.openxmlformats.org/officeDocument/2006/relationships/slideLayout" Target="../slideLayouts/slideLayout2.xml"/><Relationship Id="rId6" Type="http://schemas.openxmlformats.org/officeDocument/2006/relationships/hyperlink" Target="#_Toc151362638"/><Relationship Id="rId5" Type="http://schemas.openxmlformats.org/officeDocument/2006/relationships/hyperlink" Target="#_Toc151362637"/><Relationship Id="rId4" Type="http://schemas.openxmlformats.org/officeDocument/2006/relationships/hyperlink" Target="#_Toc151362636"/><Relationship Id="rId9" Type="http://schemas.openxmlformats.org/officeDocument/2006/relationships/hyperlink" Target="#_Toc151362641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stxt.ru/antiplagiat?ysclid=lstmz2szxb708413218" TargetMode="External"/><Relationship Id="rId2" Type="http://schemas.openxmlformats.org/officeDocument/2006/relationships/hyperlink" Target="https://antiplagiat.ru/?ysclid=lstmyboq5h82910919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Проектно-исследовательская деятельность в процессе освоения общеобразовательных дисциплин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1" y="5571706"/>
            <a:ext cx="8915399" cy="1126283"/>
          </a:xfrm>
        </p:spPr>
        <p:txBody>
          <a:bodyPr/>
          <a:lstStyle/>
          <a:p>
            <a:r>
              <a:rPr lang="ru-RU" dirty="0" smtClean="0"/>
              <a:t>Подготовила: преподаватель математики КГА ПОУ «ДВТК»</a:t>
            </a:r>
          </a:p>
          <a:p>
            <a:r>
              <a:rPr lang="ru-RU" dirty="0" err="1" smtClean="0"/>
              <a:t>Праведнова</a:t>
            </a:r>
            <a:r>
              <a:rPr lang="ru-RU" dirty="0" smtClean="0"/>
              <a:t> Анастасия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1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816" y="310073"/>
            <a:ext cx="8911687" cy="1280890"/>
          </a:xfrm>
        </p:spPr>
        <p:txBody>
          <a:bodyPr/>
          <a:lstStyle/>
          <a:p>
            <a:r>
              <a:rPr lang="ru-RU" b="1" dirty="0" smtClean="0"/>
              <a:t>Проектная работа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6450" y="1057276"/>
            <a:ext cx="5962650" cy="53435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Основные составляющие элементы:</a:t>
            </a:r>
          </a:p>
          <a:p>
            <a:pPr marL="0" indent="0">
              <a:buNone/>
            </a:pPr>
            <a:endParaRPr lang="ru-RU" sz="2800" dirty="0"/>
          </a:p>
          <a:p>
            <a:pPr>
              <a:buFontTx/>
              <a:buChar char="-"/>
            </a:pPr>
            <a:r>
              <a:rPr lang="ru-RU" sz="2800" dirty="0" smtClean="0"/>
              <a:t>Титульный лист</a:t>
            </a:r>
          </a:p>
          <a:p>
            <a:pPr>
              <a:buFontTx/>
              <a:buChar char="-"/>
            </a:pPr>
            <a:r>
              <a:rPr lang="ru-RU" sz="2800" dirty="0" smtClean="0"/>
              <a:t>Содержание</a:t>
            </a:r>
          </a:p>
          <a:p>
            <a:pPr>
              <a:buFontTx/>
              <a:buChar char="-"/>
            </a:pPr>
            <a:r>
              <a:rPr lang="ru-RU" sz="2800" dirty="0" smtClean="0"/>
              <a:t>Введение</a:t>
            </a:r>
          </a:p>
          <a:p>
            <a:pPr>
              <a:buFontTx/>
              <a:buChar char="-"/>
            </a:pPr>
            <a:r>
              <a:rPr lang="ru-RU" sz="2800" dirty="0" smtClean="0"/>
              <a:t>Основная часть</a:t>
            </a:r>
          </a:p>
          <a:p>
            <a:pPr>
              <a:buFontTx/>
              <a:buChar char="-"/>
            </a:pPr>
            <a:r>
              <a:rPr lang="ru-RU" sz="2800" dirty="0" smtClean="0"/>
              <a:t>Заключение</a:t>
            </a:r>
          </a:p>
          <a:p>
            <a:pPr>
              <a:buFontTx/>
              <a:buChar char="-"/>
            </a:pPr>
            <a:r>
              <a:rPr lang="ru-RU" sz="2800" dirty="0" smtClean="0"/>
              <a:t>Перечень источников информации</a:t>
            </a:r>
          </a:p>
          <a:p>
            <a:pPr>
              <a:buFontTx/>
              <a:buChar char="-"/>
            </a:pPr>
            <a:r>
              <a:rPr lang="ru-RU" sz="2800" dirty="0" smtClean="0"/>
              <a:t>Приложения (необязательно)</a:t>
            </a:r>
            <a:endParaRPr lang="ru-RU" sz="2800" dirty="0"/>
          </a:p>
        </p:txBody>
      </p:sp>
      <p:pic>
        <p:nvPicPr>
          <p:cNvPr id="5122" name="Picture 2" descr="https://e-holod-nn.ru/files/Image/0_be0f4_f9a3f21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333788"/>
            <a:ext cx="3126613" cy="44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  <a:r>
              <a:rPr lang="ru-RU" altLang="ru-RU" sz="1600" dirty="0">
                <a:solidFill>
                  <a:schemeClr val="tx1"/>
                </a:solidFill>
              </a:rPr>
              <a:t/>
            </a:r>
            <a:br>
              <a:rPr lang="ru-RU" altLang="ru-RU" sz="1600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82618" y="1252766"/>
            <a:ext cx="9052569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kumimoji="0" lang="ru-RU" altLang="ru-RU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Введение</a:t>
            </a:r>
            <a:endParaRPr kumimoji="0" lang="ru-RU" altLang="ru-RU" sz="20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kumimoji="0" lang="ru-RU" altLang="ru-RU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1.Понятие масштаба. Введение в курс темы «масштаб в математике»</a:t>
            </a:r>
            <a:endParaRPr kumimoji="0" lang="ru-RU" altLang="ru-RU" sz="20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kumimoji="0" lang="ru-RU" altLang="ru-RU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1.1 История возникновения масштаба</a:t>
            </a:r>
            <a:endParaRPr kumimoji="0" lang="ru-RU" altLang="ru-RU" sz="20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kumimoji="0" lang="ru-RU" altLang="ru-RU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1.2. Понятие и классификация масштаба.</a:t>
            </a:r>
            <a:endParaRPr kumimoji="0" lang="ru-RU" altLang="ru-RU" sz="20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kumimoji="0" lang="ru-RU" altLang="ru-RU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 Light" panose="020F0302020204030204" pitchFamily="34" charset="0"/>
                <a:cs typeface="Times New Roman" panose="02020603050405020304" pitchFamily="18" charset="0"/>
                <a:hlinkClick r:id="rId6"/>
              </a:rPr>
              <a:t>1.3 Масштаб в искусстве.</a:t>
            </a:r>
            <a:endParaRPr kumimoji="0" lang="ru-RU" altLang="ru-RU" sz="20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kumimoji="0" lang="ru-RU" altLang="ru-RU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 Light" panose="020F0302020204030204" pitchFamily="34" charset="0"/>
                <a:cs typeface="Times New Roman" panose="02020603050405020304" pitchFamily="18" charset="0"/>
                <a:hlinkClick r:id="rId7"/>
              </a:rPr>
              <a:t>1.4. Масштаб в науке.</a:t>
            </a:r>
            <a:endParaRPr kumimoji="0" lang="ru-RU" altLang="ru-RU" sz="20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kumimoji="0" lang="ru-RU" altLang="ru-RU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 Light" panose="020F0302020204030204" pitchFamily="34" charset="0"/>
                <a:cs typeface="Times New Roman" panose="02020603050405020304" pitchFamily="18" charset="0"/>
                <a:hlinkClick r:id="rId8"/>
              </a:rPr>
              <a:t>1.5. Масштаб в профессиях.</a:t>
            </a:r>
            <a:endParaRPr kumimoji="0" lang="ru-RU" altLang="ru-RU" sz="20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kumimoji="0" lang="ru-RU" altLang="ru-RU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Глава 2. </a:t>
            </a:r>
            <a:r>
              <a:rPr kumimoji="0" lang="ru-RU" altLang="ru-RU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классного часа.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lang="ru-RU" altLang="ru-RU" sz="2000" u="sng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2.1. Цели и задачи классного часа.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kumimoji="0" lang="ru-RU" altLang="ru-RU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2.2.</a:t>
            </a:r>
            <a:r>
              <a:rPr kumimoji="0" lang="ru-RU" altLang="ru-RU" sz="200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 Разработка сценария мероприятия.</a:t>
            </a:r>
            <a:endParaRPr kumimoji="0" lang="ru-RU" altLang="ru-RU" sz="20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kumimoji="0" lang="ru-RU" altLang="ru-RU" sz="18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2.3. Апробация классного</a:t>
            </a:r>
            <a:r>
              <a:rPr kumimoji="0" lang="ru-RU" altLang="ru-RU" sz="180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часа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lang="ru-RU" altLang="ru-RU" u="sng" baseline="0" dirty="0" smtClean="0">
                <a:solidFill>
                  <a:srgbClr val="FF0000"/>
                </a:solidFill>
                <a:latin typeface="+mn-lt"/>
              </a:rPr>
              <a:t>Приложение</a:t>
            </a:r>
            <a:r>
              <a:rPr lang="ru-RU" altLang="ru-RU" u="sng" dirty="0" smtClean="0">
                <a:solidFill>
                  <a:srgbClr val="FF0000"/>
                </a:solidFill>
                <a:latin typeface="+mn-lt"/>
              </a:rPr>
              <a:t> 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kumimoji="0" lang="ru-RU" altLang="ru-RU" sz="18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Список</a:t>
            </a:r>
            <a:r>
              <a:rPr kumimoji="0" lang="ru-RU" altLang="ru-RU" sz="180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источников</a:t>
            </a:r>
            <a:endParaRPr kumimoji="0" lang="ru-RU" altLang="ru-RU" sz="18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79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816" y="310073"/>
            <a:ext cx="8911687" cy="1280890"/>
          </a:xfrm>
        </p:spPr>
        <p:txBody>
          <a:bodyPr/>
          <a:lstStyle/>
          <a:p>
            <a:r>
              <a:rPr lang="ru-RU" b="1" dirty="0" smtClean="0"/>
              <a:t>Продукт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5" y="1339273"/>
            <a:ext cx="10119157" cy="45719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Что можно считать продуктом проекта:</a:t>
            </a:r>
          </a:p>
          <a:p>
            <a:pPr marL="0" indent="0">
              <a:buNone/>
            </a:pPr>
            <a:endParaRPr lang="ru-RU" sz="2800" dirty="0"/>
          </a:p>
          <a:p>
            <a:pPr>
              <a:buFontTx/>
              <a:buChar char="-"/>
            </a:pPr>
            <a:r>
              <a:rPr lang="ru-RU" sz="2800" dirty="0" smtClean="0"/>
              <a:t>Публикация</a:t>
            </a:r>
          </a:p>
          <a:p>
            <a:pPr>
              <a:buFontTx/>
              <a:buChar char="-"/>
            </a:pPr>
            <a:r>
              <a:rPr lang="ru-RU" sz="2800" dirty="0" smtClean="0"/>
              <a:t>Анализ данных социологического опроса</a:t>
            </a:r>
          </a:p>
          <a:p>
            <a:pPr>
              <a:buFontTx/>
              <a:buChar char="-"/>
            </a:pPr>
            <a:r>
              <a:rPr lang="ru-RU" sz="2800" dirty="0" smtClean="0"/>
              <a:t>Видеофильм</a:t>
            </a:r>
          </a:p>
          <a:p>
            <a:pPr>
              <a:buFontTx/>
              <a:buChar char="-"/>
            </a:pPr>
            <a:r>
              <a:rPr lang="ru-RU" sz="2800" dirty="0" smtClean="0"/>
              <a:t>Мультимедийный продукт</a:t>
            </a:r>
          </a:p>
          <a:p>
            <a:pPr>
              <a:buFontTx/>
              <a:buChar char="-"/>
            </a:pPr>
            <a:r>
              <a:rPr lang="ru-RU" sz="2800" dirty="0" smtClean="0"/>
              <a:t>Модель (математическая)</a:t>
            </a:r>
          </a:p>
          <a:p>
            <a:pPr>
              <a:buFontTx/>
              <a:buChar char="-"/>
            </a:pPr>
            <a:r>
              <a:rPr lang="ru-RU" sz="2800" dirty="0" smtClean="0"/>
              <a:t>Справочник</a:t>
            </a:r>
          </a:p>
          <a:p>
            <a:pPr>
              <a:buFontTx/>
              <a:buChar char="-"/>
            </a:pPr>
            <a:r>
              <a:rPr lang="ru-RU" sz="2800" dirty="0" smtClean="0"/>
              <a:t>Макет</a:t>
            </a:r>
          </a:p>
          <a:p>
            <a:pPr>
              <a:buFontTx/>
              <a:buChar char="-"/>
            </a:pPr>
            <a:r>
              <a:rPr lang="ru-RU" sz="2800" dirty="0" smtClean="0"/>
              <a:t>Пакет рекомендаций</a:t>
            </a:r>
          </a:p>
        </p:txBody>
      </p:sp>
    </p:spTree>
    <p:extLst>
      <p:ext uri="{BB962C8B-B14F-4D97-AF65-F5344CB8AC3E}">
        <p14:creationId xmlns:p14="http://schemas.microsoft.com/office/powerpoint/2010/main" val="31167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398" y="106874"/>
            <a:ext cx="8911687" cy="1280890"/>
          </a:xfrm>
        </p:spPr>
        <p:txBody>
          <a:bodyPr/>
          <a:lstStyle/>
          <a:p>
            <a:r>
              <a:rPr lang="ru-RU" dirty="0" smtClean="0"/>
              <a:t>Продукт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957" y="4959927"/>
            <a:ext cx="9944533" cy="3685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Разработан классный час: «Масштаб в жизни». Проведен для учеников 5 «А» класса МБОУ СОШ № 130 с углубленным изучением отдельных предметов.</a:t>
            </a:r>
            <a:endParaRPr lang="ru-RU" sz="2800" dirty="0"/>
          </a:p>
        </p:txBody>
      </p:sp>
      <p:pic>
        <p:nvPicPr>
          <p:cNvPr id="2050" name="Picture 2" descr="https://sun9-79.userapi.com/impg/18kVmjzvcWBXhGfm64AB02-pJOeTbvKiw7Ejiw/273xFjp18h4.jpg?size=1280x721&amp;quality=95&amp;sign=baa720e070472de32bb0bd4eb53afcc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5" y="1042883"/>
            <a:ext cx="6293771" cy="35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816" y="310073"/>
            <a:ext cx="8911687" cy="1280890"/>
          </a:xfrm>
        </p:spPr>
        <p:txBody>
          <a:bodyPr/>
          <a:lstStyle/>
          <a:p>
            <a:r>
              <a:rPr lang="ru-RU" b="1" dirty="0" smtClean="0"/>
              <a:t>Презентация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5" y="1339273"/>
            <a:ext cx="10119157" cy="4571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Формы презентации: </a:t>
            </a:r>
          </a:p>
          <a:p>
            <a:pPr>
              <a:buFontTx/>
              <a:buChar char="-"/>
            </a:pPr>
            <a:r>
              <a:rPr lang="ru-RU" sz="2800" dirty="0" smtClean="0"/>
              <a:t>Доклад на конференции</a:t>
            </a:r>
          </a:p>
          <a:p>
            <a:pPr>
              <a:buFontTx/>
              <a:buChar char="-"/>
            </a:pPr>
            <a:r>
              <a:rPr lang="ru-RU" sz="2800" dirty="0" smtClean="0"/>
              <a:t>Стендовый доклад</a:t>
            </a:r>
          </a:p>
          <a:p>
            <a:pPr>
              <a:buFontTx/>
              <a:buChar char="-"/>
            </a:pPr>
            <a:r>
              <a:rPr lang="ru-RU" sz="2800" dirty="0" smtClean="0"/>
              <a:t>Демонстрация видеофильма</a:t>
            </a:r>
            <a:endParaRPr lang="ru-RU" sz="2800" dirty="0"/>
          </a:p>
        </p:txBody>
      </p:sp>
      <p:sp>
        <p:nvSpPr>
          <p:cNvPr id="4" name="AutoShape 2" descr="https://top-fon.com/uploads/posts/2023-01/1674931743_top-fon-com-p-smeshnie-chelovechki-dlya-prezentatsii-bez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catherineasquithgallery.com/uploads/posts/2021-03/1614558303_5-p-chelovechki-na-belom-fone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339273"/>
            <a:ext cx="52959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1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816" y="310073"/>
            <a:ext cx="8911687" cy="1280890"/>
          </a:xfrm>
        </p:spPr>
        <p:txBody>
          <a:bodyPr/>
          <a:lstStyle/>
          <a:p>
            <a:r>
              <a:rPr lang="ru-RU" b="1" dirty="0" smtClean="0"/>
              <a:t>Этапы работы над проектом: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5" y="1339273"/>
            <a:ext cx="10119157" cy="457194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Подготовительный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Планирование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Выполнение проекта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Заключительный( обобщающий)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Презентационный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Контрольный</a:t>
            </a:r>
          </a:p>
          <a:p>
            <a:pPr marL="514350" indent="-51435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21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Дорожная карта проекта:</a:t>
            </a:r>
            <a:endParaRPr lang="ru-RU" u="sng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687471"/>
              </p:ext>
            </p:extLst>
          </p:nvPr>
        </p:nvGraphicFramePr>
        <p:xfrm>
          <a:off x="424875" y="1348508"/>
          <a:ext cx="11268359" cy="535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765">
                  <a:extLst>
                    <a:ext uri="{9D8B030D-6E8A-4147-A177-3AD203B41FA5}">
                      <a16:colId xmlns:a16="http://schemas.microsoft.com/office/drawing/2014/main" val="2783141677"/>
                    </a:ext>
                  </a:extLst>
                </a:gridCol>
                <a:gridCol w="7045105">
                  <a:extLst>
                    <a:ext uri="{9D8B030D-6E8A-4147-A177-3AD203B41FA5}">
                      <a16:colId xmlns:a16="http://schemas.microsoft.com/office/drawing/2014/main" val="758439845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756227535"/>
                    </a:ext>
                  </a:extLst>
                </a:gridCol>
                <a:gridCol w="932873">
                  <a:extLst>
                    <a:ext uri="{9D8B030D-6E8A-4147-A177-3AD203B41FA5}">
                      <a16:colId xmlns:a16="http://schemas.microsoft.com/office/drawing/2014/main" val="3795911132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986536105"/>
                    </a:ext>
                  </a:extLst>
                </a:gridCol>
                <a:gridCol w="923634">
                  <a:extLst>
                    <a:ext uri="{9D8B030D-6E8A-4147-A177-3AD203B41FA5}">
                      <a16:colId xmlns:a16="http://schemas.microsoft.com/office/drawing/2014/main" val="3614100183"/>
                    </a:ext>
                  </a:extLst>
                </a:gridCol>
              </a:tblGrid>
              <a:tr h="964356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96296"/>
                  </a:ext>
                </a:extLst>
              </a:tr>
              <a:tr h="116217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Установочная встреча (определение темы проекта, проблемы исследования и примерные</a:t>
                      </a:r>
                      <a:r>
                        <a:rPr lang="ru-RU" sz="2400" baseline="0" dirty="0" smtClean="0"/>
                        <a:t> сроки его выполнения)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404736"/>
                  </a:ext>
                </a:extLst>
              </a:tr>
              <a:tr h="116217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Первичный поиск информации, формулировка цели и задач исследования. Примерный план исследования.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497497"/>
                  </a:ext>
                </a:extLst>
              </a:tr>
              <a:tr h="80458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Корректировка введения, определение границ первой главы.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1160"/>
                  </a:ext>
                </a:extLst>
              </a:tr>
              <a:tr h="116217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Выбор продукта проекта. Анализ средств осуществления и апробации практической части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205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оценки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1480457"/>
            <a:ext cx="4648200" cy="4245429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Самостоятельность обучающего в приобретении знаний и решении проблемы.</a:t>
            </a:r>
          </a:p>
          <a:p>
            <a:r>
              <a:rPr lang="ru-RU" sz="2400" dirty="0" smtClean="0"/>
              <a:t>Организационно-</a:t>
            </a:r>
            <a:r>
              <a:rPr lang="ru-RU" sz="2400" dirty="0" err="1" smtClean="0"/>
              <a:t>деятельностные</a:t>
            </a:r>
            <a:r>
              <a:rPr lang="ru-RU" sz="2400" dirty="0" smtClean="0"/>
              <a:t> навыки</a:t>
            </a:r>
          </a:p>
          <a:p>
            <a:r>
              <a:rPr lang="ru-RU" sz="2400" dirty="0" smtClean="0"/>
              <a:t>Нацеленность на получение знаний</a:t>
            </a:r>
          </a:p>
          <a:p>
            <a:r>
              <a:rPr lang="ru-RU" sz="2400" dirty="0" smtClean="0"/>
              <a:t>Коммуникационные навыки</a:t>
            </a:r>
          </a:p>
          <a:p>
            <a:r>
              <a:rPr lang="ru-RU" sz="2400" dirty="0" smtClean="0"/>
              <a:t>Оформление работы</a:t>
            </a:r>
          </a:p>
          <a:p>
            <a:r>
              <a:rPr lang="ru-RU" sz="2400" dirty="0" smtClean="0"/>
              <a:t>Содержание работы</a:t>
            </a:r>
            <a:endParaRPr lang="ru-RU" sz="2400" dirty="0"/>
          </a:p>
        </p:txBody>
      </p:sp>
      <p:sp>
        <p:nvSpPr>
          <p:cNvPr id="4" name="AutoShape 2" descr="https://www.freegreatpicture.com/files/photo106/52688-a-stereo-line-leaders-and-subordinates-the-vill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telegra.ph/file/30abe3ea11f2e96cd4b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72" y="1404257"/>
            <a:ext cx="5504215" cy="494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8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218" name="Picture 2" descr="https://coolsen.ru/wp-content/uploads/2021/06/1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12104914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5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/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На примере готового проекта разобрать основные этапы организации исследовательской работы со студентом в рамках освоения </a:t>
            </a:r>
            <a:r>
              <a:rPr lang="ru-RU" sz="4900" smtClean="0"/>
              <a:t>общеобразовательной </a:t>
            </a:r>
            <a:r>
              <a:rPr lang="ru-RU" sz="4900" smtClean="0"/>
              <a:t>дисциплины</a:t>
            </a: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33982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проект?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583" y="1339273"/>
            <a:ext cx="10544030" cy="4571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 smtClean="0"/>
              <a:t>Проектно</a:t>
            </a:r>
            <a:r>
              <a:rPr lang="ru-RU" sz="2800" b="1" dirty="0" smtClean="0"/>
              <a:t> – исследовательская деятельность в математике – это технология обучения, основанная на постановке значимой математической цели и ее практическом достижении.</a:t>
            </a:r>
            <a:endParaRPr lang="ru-RU" sz="2800" b="1" dirty="0"/>
          </a:p>
        </p:txBody>
      </p:sp>
      <p:pic>
        <p:nvPicPr>
          <p:cNvPr id="3074" name="Picture 2" descr="https://lyc1568.mskobr.ru/files/2022-2023/1621532022_4-phonoteka_org-p-fon-dopolnitelnoe-obrazovan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24" y="3075784"/>
            <a:ext cx="4819479" cy="35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разработки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872" y="1432560"/>
            <a:ext cx="4299268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smtClean="0"/>
              <a:t>Проект – это семь «П»:</a:t>
            </a:r>
          </a:p>
          <a:p>
            <a:pPr>
              <a:buFontTx/>
              <a:buChar char="-"/>
            </a:pPr>
            <a:r>
              <a:rPr lang="ru-RU" sz="2800" dirty="0"/>
              <a:t>Планирование</a:t>
            </a:r>
          </a:p>
          <a:p>
            <a:pPr>
              <a:buFontTx/>
              <a:buChar char="-"/>
            </a:pPr>
            <a:r>
              <a:rPr lang="ru-RU" sz="2800" dirty="0" smtClean="0"/>
              <a:t>Проблема</a:t>
            </a:r>
          </a:p>
          <a:p>
            <a:pPr>
              <a:buFontTx/>
              <a:buChar char="-"/>
            </a:pPr>
            <a:r>
              <a:rPr lang="ru-RU" sz="2800" dirty="0" smtClean="0"/>
              <a:t>Поиск информации</a:t>
            </a:r>
          </a:p>
          <a:p>
            <a:pPr>
              <a:buFontTx/>
              <a:buChar char="-"/>
            </a:pPr>
            <a:r>
              <a:rPr lang="ru-RU" sz="2800" dirty="0" smtClean="0"/>
              <a:t>Портфолио</a:t>
            </a:r>
          </a:p>
          <a:p>
            <a:pPr>
              <a:buFontTx/>
              <a:buChar char="-"/>
            </a:pPr>
            <a:r>
              <a:rPr lang="ru-RU" sz="2800" dirty="0" smtClean="0"/>
              <a:t>Проектная работа</a:t>
            </a:r>
          </a:p>
          <a:p>
            <a:pPr>
              <a:buFontTx/>
              <a:buChar char="-"/>
            </a:pPr>
            <a:r>
              <a:rPr lang="ru-RU" sz="2800" dirty="0" smtClean="0"/>
              <a:t>Продукт</a:t>
            </a:r>
          </a:p>
          <a:p>
            <a:pPr>
              <a:buFontTx/>
              <a:buChar char="-"/>
            </a:pPr>
            <a:r>
              <a:rPr lang="ru-RU" sz="2800" dirty="0" smtClean="0"/>
              <a:t>Презентация</a:t>
            </a:r>
            <a:endParaRPr lang="ru-RU" sz="2800" dirty="0"/>
          </a:p>
        </p:txBody>
      </p:sp>
      <p:pic>
        <p:nvPicPr>
          <p:cNvPr id="4098" name="Picture 2" descr="https://abrakadabra.fun/uploads/posts/2021-12/1640869277_7-abrakadabra-fun-p-chelovechki-v-prezentatsiyu-bez-fona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64" y="1432560"/>
            <a:ext cx="4042537" cy="394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252" y="134583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Планирование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5" y="1339273"/>
            <a:ext cx="10119157" cy="50522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900" u="sng" dirty="0" smtClean="0"/>
              <a:t>Этапы планирования:</a:t>
            </a:r>
          </a:p>
          <a:p>
            <a:pPr>
              <a:buFontTx/>
              <a:buChar char="-"/>
            </a:pPr>
            <a:r>
              <a:rPr lang="ru-RU" sz="2800" dirty="0" smtClean="0"/>
              <a:t>Поиск проблемы, выбор темы исследования;</a:t>
            </a:r>
          </a:p>
          <a:p>
            <a:pPr>
              <a:buFontTx/>
              <a:buChar char="-"/>
            </a:pPr>
            <a:r>
              <a:rPr lang="ru-RU" sz="2800" dirty="0" smtClean="0"/>
              <a:t>Первичный сбор информации, формулирование цели, рабочей гипотезы, задач, объекта и предмета исследования;</a:t>
            </a:r>
          </a:p>
          <a:p>
            <a:pPr>
              <a:buFontTx/>
              <a:buChar char="-"/>
            </a:pPr>
            <a:r>
              <a:rPr lang="ru-RU" sz="2800" dirty="0" smtClean="0"/>
              <a:t>Дальнейший сбор информации, выполнение практической части работы;</a:t>
            </a:r>
          </a:p>
          <a:p>
            <a:pPr>
              <a:buFontTx/>
              <a:buChar char="-"/>
            </a:pPr>
            <a:r>
              <a:rPr lang="ru-RU" sz="2800" dirty="0" smtClean="0"/>
              <a:t>Написание письменной работы, составление презентации и других продуктов;</a:t>
            </a:r>
          </a:p>
          <a:p>
            <a:pPr>
              <a:buFontTx/>
              <a:buChar char="-"/>
            </a:pPr>
            <a:r>
              <a:rPr lang="ru-RU" sz="2800" dirty="0" smtClean="0"/>
              <a:t>Предзащита проекта;</a:t>
            </a:r>
          </a:p>
          <a:p>
            <a:pPr>
              <a:buFontTx/>
              <a:buChar char="-"/>
            </a:pPr>
            <a:r>
              <a:rPr lang="ru-RU" sz="2800" dirty="0" smtClean="0"/>
              <a:t>Защита проекта в форме доклада на конференции;</a:t>
            </a:r>
          </a:p>
          <a:p>
            <a:pPr>
              <a:buFontTx/>
              <a:buChar char="-"/>
            </a:pPr>
            <a:r>
              <a:rPr lang="ru-RU" sz="2800" dirty="0" smtClean="0"/>
              <a:t>Размещение материалов проекта в сеть.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816" y="310073"/>
            <a:ext cx="8911687" cy="1280890"/>
          </a:xfrm>
        </p:spPr>
        <p:txBody>
          <a:bodyPr/>
          <a:lstStyle/>
          <a:p>
            <a:r>
              <a:rPr lang="ru-RU" b="1" dirty="0" smtClean="0"/>
              <a:t>Проблема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5" y="1339273"/>
            <a:ext cx="10119157" cy="4571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 smtClean="0"/>
              <a:t>Возникает, когда:</a:t>
            </a:r>
          </a:p>
          <a:p>
            <a:pPr>
              <a:buFontTx/>
              <a:buChar char="-"/>
            </a:pPr>
            <a:r>
              <a:rPr lang="ru-RU" sz="2800" dirty="0" smtClean="0"/>
              <a:t>Есть потребность, необходимость в чем-либо.</a:t>
            </a:r>
          </a:p>
          <a:p>
            <a:pPr>
              <a:buFontTx/>
              <a:buChar char="-"/>
            </a:pPr>
            <a:r>
              <a:rPr lang="ru-RU" sz="2800" dirty="0" smtClean="0"/>
              <a:t>Имеется расхождение между тем, что мы хотели бы сделать и нашими возможностями.</a:t>
            </a:r>
          </a:p>
          <a:p>
            <a:pPr>
              <a:buFontTx/>
              <a:buChar char="-"/>
            </a:pPr>
            <a:endParaRPr lang="ru-RU" sz="2800" dirty="0"/>
          </a:p>
          <a:p>
            <a:pPr marL="0" indent="0">
              <a:buNone/>
            </a:pPr>
            <a:r>
              <a:rPr lang="ru-RU" sz="3600" u="sng" dirty="0" smtClean="0"/>
              <a:t>Состоит из:</a:t>
            </a:r>
          </a:p>
          <a:p>
            <a:pPr>
              <a:buFontTx/>
              <a:buChar char="-"/>
            </a:pPr>
            <a:r>
              <a:rPr lang="ru-RU" sz="2800" dirty="0" smtClean="0"/>
              <a:t>Требования проблемы.</a:t>
            </a:r>
          </a:p>
          <a:p>
            <a:pPr>
              <a:buFontTx/>
              <a:buChar char="-"/>
            </a:pPr>
            <a:r>
              <a:rPr lang="ru-RU" sz="2800" dirty="0" smtClean="0"/>
              <a:t>Условия проблемы.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69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Тема: «Масштаб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в Математике»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u="sng" dirty="0" smtClean="0"/>
              <a:t>Проблема:</a:t>
            </a:r>
            <a:r>
              <a:rPr lang="ru-RU" sz="3200" dirty="0" smtClean="0"/>
              <a:t>  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Масштаб — это то, без чего просто невозможно прожить в современном мире.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Правда,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 приходом новых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технологий, проблема заключается в том, что люди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совсем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задумываются о значимости масштаба в нашей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повседневной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058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816" y="310073"/>
            <a:ext cx="8911687" cy="1280890"/>
          </a:xfrm>
        </p:spPr>
        <p:txBody>
          <a:bodyPr/>
          <a:lstStyle/>
          <a:p>
            <a:r>
              <a:rPr lang="ru-RU" b="1" dirty="0" smtClean="0"/>
              <a:t>Поиск информации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5" y="1339273"/>
            <a:ext cx="10119157" cy="4571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Можно задействовать: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- Библиотеки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- Фото-, видео-, </a:t>
            </a:r>
            <a:r>
              <a:rPr lang="ru-RU" sz="2800" dirty="0" err="1" smtClean="0"/>
              <a:t>аудиоисточники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- Материалы выставок, экскурсий, музейных экспозиций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- Интернет, телевидение, радио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- Мнение экспертов</a:t>
            </a:r>
            <a:endParaRPr lang="ru-RU" sz="2800" dirty="0"/>
          </a:p>
        </p:txBody>
      </p:sp>
      <p:pic>
        <p:nvPicPr>
          <p:cNvPr id="6146" name="Picture 2" descr="https://avatars.mds.yandex.net/i?id=dc883694fc9617da9b0c90822459d9bae5c78140-1263687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3700462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Антиплагиат</a:t>
            </a:r>
            <a:r>
              <a:rPr lang="ru-RU" dirty="0" smtClean="0"/>
              <a:t> системы: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5818" y="1828800"/>
            <a:ext cx="9518794" cy="4082422"/>
          </a:xfrm>
        </p:spPr>
        <p:txBody>
          <a:bodyPr>
            <a:normAutofit/>
          </a:bodyPr>
          <a:lstStyle/>
          <a:p>
            <a:r>
              <a:rPr lang="ru-RU" sz="3600" dirty="0" err="1">
                <a:hlinkClick r:id="rId2"/>
              </a:rPr>
              <a:t>Антиплагиат</a:t>
            </a:r>
            <a:r>
              <a:rPr lang="ru-RU" sz="3600" dirty="0">
                <a:hlinkClick r:id="rId2"/>
              </a:rPr>
              <a:t> — онлайн проверка текстов на заимствования (antiplagiat.ru</a:t>
            </a:r>
            <a:r>
              <a:rPr lang="ru-RU" sz="3600" dirty="0" smtClean="0">
                <a:hlinkClick r:id="rId2"/>
              </a:rPr>
              <a:t>)</a:t>
            </a: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r>
              <a:rPr lang="ru-RU" sz="3600" dirty="0" err="1">
                <a:hlinkClick r:id="rId3"/>
              </a:rPr>
              <a:t>Антиплагиат</a:t>
            </a:r>
            <a:r>
              <a:rPr lang="ru-RU" sz="3600" dirty="0">
                <a:hlinkClick r:id="rId3"/>
              </a:rPr>
              <a:t> - Проверить уникальность текста онлайн (rustxt.ru)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717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1628</TotalTime>
  <Words>533</Words>
  <Application>Microsoft Office PowerPoint</Application>
  <PresentationFormat>Широкоэкранный</PresentationFormat>
  <Paragraphs>117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Tahoma</vt:lpstr>
      <vt:lpstr>Times New Roman</vt:lpstr>
      <vt:lpstr>Wingdings 3</vt:lpstr>
      <vt:lpstr>Легкий дым</vt:lpstr>
      <vt:lpstr>Проектно-исследовательская деятельность в процессе освоения общеобразовательных дисциплин</vt:lpstr>
      <vt:lpstr>Цель:  На примере готового проекта разобрать основные этапы организации исследовательской работы со студентом в рамках освоения общеобразовательной дисциплины</vt:lpstr>
      <vt:lpstr>Что такое проект?</vt:lpstr>
      <vt:lpstr>Этапы разработки проекта</vt:lpstr>
      <vt:lpstr>Планирование</vt:lpstr>
      <vt:lpstr>Проблема</vt:lpstr>
      <vt:lpstr>Тема: «Масштаб в Математике» </vt:lpstr>
      <vt:lpstr>Поиск информации</vt:lpstr>
      <vt:lpstr>Антиплагиат системы:</vt:lpstr>
      <vt:lpstr>Проектная работа </vt:lpstr>
      <vt:lpstr>Оглавление </vt:lpstr>
      <vt:lpstr>Продукт</vt:lpstr>
      <vt:lpstr>Продукт проекта:</vt:lpstr>
      <vt:lpstr>Презентация</vt:lpstr>
      <vt:lpstr>Этапы работы над проектом:</vt:lpstr>
      <vt:lpstr>Дорожная карта проекта:</vt:lpstr>
      <vt:lpstr>Критерии оценки проекта: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Вычисление производной элементарной, сложной функции</dc:title>
  <dc:creator>Пользователь</dc:creator>
  <cp:lastModifiedBy>Преподователь</cp:lastModifiedBy>
  <cp:revision>23</cp:revision>
  <dcterms:created xsi:type="dcterms:W3CDTF">2024-01-22T20:27:11Z</dcterms:created>
  <dcterms:modified xsi:type="dcterms:W3CDTF">2024-03-05T00:39:46Z</dcterms:modified>
</cp:coreProperties>
</file>