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77" r:id="rId3"/>
    <p:sldId id="290" r:id="rId4"/>
    <p:sldId id="292" r:id="rId5"/>
    <p:sldId id="300" r:id="rId6"/>
    <p:sldId id="301" r:id="rId7"/>
    <p:sldId id="283" r:id="rId8"/>
    <p:sldId id="293" r:id="rId9"/>
    <p:sldId id="280" r:id="rId10"/>
    <p:sldId id="298" r:id="rId11"/>
    <p:sldId id="285" r:id="rId12"/>
    <p:sldId id="296" r:id="rId13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28" autoAdjust="0"/>
  </p:normalViewPr>
  <p:slideViewPr>
    <p:cSldViewPr>
      <p:cViewPr varScale="1">
        <p:scale>
          <a:sx n="87" d="100"/>
          <a:sy n="87" d="100"/>
        </p:scale>
        <p:origin x="133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E10B4-28CD-4AEA-9DC1-14843A7101A9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6FE8D-E331-4D0F-99FD-2B20AC396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6FE8D-E331-4D0F-99FD-2B20AC396B3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6FE8D-E331-4D0F-99FD-2B20AC396B3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4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6FE8D-E331-4D0F-99FD-2B20AC396B3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6FE8D-E331-4D0F-99FD-2B20AC396B3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9FF6A-A11C-4E37-97CF-8FAB1106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8E04FD-79CC-41E1-87AE-016D73F5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2E60-F031-4287-AF40-F0208968923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3078A2-F258-451E-8349-925AF397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8CBB89-CF73-4566-A294-7D57D41C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A6BD-8AC1-4FA1-967C-2F92E603D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3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F1775-98A4-4F47-8867-C12A8772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7F88DE-1B25-4E9F-B45C-ED00B8994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8E8E34-AC00-408A-8CA9-BB7DCBFD6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62E60-F031-4287-AF40-F0208968923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B7753-B8A8-48F4-855A-33095EF41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A94576-1435-4AC0-BD63-0705330DB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A6BD-8AC1-4FA1-967C-2F92E603D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1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A8F0D2-A136-4A40-A1EF-DB8E9E7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6146" name="AutoShape 2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Picture 2" descr="C:\Users\Давыдовы\Downloads\1510839398_ml.jpg"/>
          <p:cNvPicPr>
            <a:picLocks noChangeAspect="1" noChangeArrowheads="1"/>
          </p:cNvPicPr>
          <p:nvPr/>
        </p:nvPicPr>
        <p:blipFill>
          <a:blip r:embed="rId2" cstate="print"/>
          <a:srcRect r="94099"/>
          <a:stretch>
            <a:fillRect/>
          </a:stretch>
        </p:blipFill>
        <p:spPr bwMode="auto">
          <a:xfrm>
            <a:off x="0" y="0"/>
            <a:ext cx="395536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2053477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Проектная деятельность обучающихся как средство повышения мотивации к обучению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12576" y="59012"/>
            <a:ext cx="1065718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115000"/>
              </a:lnSpc>
              <a:spcBef>
                <a:spcPct val="0"/>
              </a:spcBef>
            </a:pPr>
            <a:r>
              <a:rPr lang="ru-RU" sz="1600" b="1" dirty="0" smtClean="0">
                <a:latin typeface="Corbel" panose="020B0503020204020204" pitchFamily="34" charset="0"/>
                <a:ea typeface="Batang"/>
                <a:cs typeface="Batang"/>
              </a:rPr>
              <a:t>КРАЕВОЕ </a:t>
            </a:r>
            <a:r>
              <a:rPr lang="ru-RU" sz="1600" b="1" dirty="0">
                <a:latin typeface="Corbel" panose="020B0503020204020204" pitchFamily="34" charset="0"/>
                <a:ea typeface="Batang"/>
                <a:cs typeface="Batang"/>
              </a:rPr>
              <a:t>ГОСУДАРСТВЕННОЕ АВТОНОМНОЕ </a:t>
            </a:r>
          </a:p>
          <a:p>
            <a:pPr algn="ctr" defTabSz="914400" fontAlgn="base">
              <a:lnSpc>
                <a:spcPct val="115000"/>
              </a:lnSpc>
              <a:spcBef>
                <a:spcPct val="0"/>
              </a:spcBef>
            </a:pPr>
            <a:r>
              <a:rPr lang="ru-RU" sz="1600" b="1" dirty="0">
                <a:latin typeface="Corbel" panose="020B0503020204020204" pitchFamily="34" charset="0"/>
                <a:ea typeface="Batang"/>
                <a:cs typeface="Batang"/>
              </a:rPr>
              <a:t>ПРОФЕССИОНАЛЬНОЕ ОБРАЗОВАТЕЛЬНОЕ УЧРЕЖДЕНИЕ</a:t>
            </a:r>
          </a:p>
          <a:p>
            <a:pPr algn="ctr" defTabSz="914400" fontAlgn="base">
              <a:lnSpc>
                <a:spcPct val="115000"/>
              </a:lnSpc>
              <a:spcBef>
                <a:spcPct val="0"/>
              </a:spcBef>
            </a:pPr>
            <a:r>
              <a:rPr lang="ru-RU" sz="1600" b="1" dirty="0">
                <a:latin typeface="Corbel" panose="020B0503020204020204" pitchFamily="34" charset="0"/>
                <a:ea typeface="Batang"/>
                <a:cs typeface="Batang"/>
              </a:rPr>
              <a:t>«ДАЛЬНЕВОСТОЧНЫЙ ТЕХНИЧЕСКИЙ КОЛЛЕДЖ»</a:t>
            </a:r>
          </a:p>
          <a:p>
            <a:pPr algn="ctr" defTabSz="914400" fontAlgn="base">
              <a:lnSpc>
                <a:spcPct val="115000"/>
              </a:lnSpc>
              <a:spcBef>
                <a:spcPct val="0"/>
              </a:spcBef>
            </a:pPr>
            <a:r>
              <a:rPr lang="ru-RU" sz="1600" b="1" dirty="0">
                <a:latin typeface="Corbel" panose="020B0503020204020204" pitchFamily="34" charset="0"/>
                <a:ea typeface="Batang"/>
                <a:cs typeface="Batang"/>
              </a:rPr>
              <a:t>(КГА ПОУ «ДВТК»)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0738" y="3867894"/>
            <a:ext cx="4572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0" u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Разработала   Давыдова Л.Г.,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0" u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преподаватель </a:t>
            </a:r>
          </a:p>
        </p:txBody>
      </p:sp>
    </p:spTree>
    <p:extLst>
      <p:ext uri="{BB962C8B-B14F-4D97-AF65-F5344CB8AC3E}">
        <p14:creationId xmlns:p14="http://schemas.microsoft.com/office/powerpoint/2010/main" val="2075932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A8F0D2-A136-4A40-A1EF-DB8E9E7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6" name="AutoShape 2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Давыдовы\Downloads\1510839398_ml.jpg"/>
          <p:cNvPicPr>
            <a:picLocks noChangeAspect="1" noChangeArrowheads="1"/>
          </p:cNvPicPr>
          <p:nvPr/>
        </p:nvPicPr>
        <p:blipFill>
          <a:blip r:embed="rId2" cstate="print"/>
          <a:srcRect l="94099"/>
          <a:stretch>
            <a:fillRect/>
          </a:stretch>
        </p:blipFill>
        <p:spPr bwMode="auto">
          <a:xfrm>
            <a:off x="0" y="0"/>
            <a:ext cx="395536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339502"/>
            <a:ext cx="483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Практико-ориентированные</a:t>
            </a:r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9348" y="1105944"/>
            <a:ext cx="646246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461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«Влажность воздуха» - индикаторы влажности, психрометры и гигрометры.</a:t>
            </a:r>
            <a:endParaRPr lang="ru-RU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75" r="5646" b="5405"/>
          <a:stretch/>
        </p:blipFill>
        <p:spPr>
          <a:xfrm>
            <a:off x="5148063" y="2139702"/>
            <a:ext cx="3456385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7084" t="46529" r="38877" b="4536"/>
          <a:stretch/>
        </p:blipFill>
        <p:spPr>
          <a:xfrm>
            <a:off x="2195736" y="2139702"/>
            <a:ext cx="1857194" cy="28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32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A8F0D2-A136-4A40-A1EF-DB8E9E7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6" name="AutoShape 2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Давыдовы\Downloads\1510839398_ml.jpg"/>
          <p:cNvPicPr>
            <a:picLocks noChangeAspect="1" noChangeArrowheads="1"/>
          </p:cNvPicPr>
          <p:nvPr/>
        </p:nvPicPr>
        <p:blipFill>
          <a:blip r:embed="rId3" cstate="print"/>
          <a:srcRect l="94099"/>
          <a:stretch>
            <a:fillRect/>
          </a:stretch>
        </p:blipFill>
        <p:spPr bwMode="auto">
          <a:xfrm>
            <a:off x="0" y="0"/>
            <a:ext cx="395536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95004"/>
            <a:ext cx="5777672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800" b="1" kern="1600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индивидуальных проектов</a:t>
            </a:r>
            <a:endParaRPr lang="ru-RU" sz="2800" dirty="0">
              <a:solidFill>
                <a:srgbClr val="00206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32975"/>
            <a:ext cx="8208912" cy="40010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sz="2000" dirty="0" smtClean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освещаются основные теоретические и практические положения, краткая характеристика расчетов, технологической части работы с демонстрацией и комментарием иллюстративных, графических приложений, компьютерных программ или других продуктов исследования;</a:t>
            </a:r>
            <a:endParaRPr lang="ru-RU" sz="20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студент отвечает на вопросы аудитории;</a:t>
            </a:r>
            <a:endParaRPr lang="ru-RU" sz="20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оценивается работа над индивидуальным образовательным проектом. </a:t>
            </a:r>
            <a:endParaRPr lang="ru-RU" sz="20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заносятся в журнал, в зачетные книжки.</a:t>
            </a:r>
            <a:endParaRPr lang="ru-RU" sz="20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Corbel" panose="020B0503020204020204" pitchFamily="34" charset="0"/>
                <a:ea typeface="Times New Roman" panose="02020603050405020304" pitchFamily="18" charset="0"/>
              </a:rPr>
              <a:t>Индивидуальный образовательный проект оценивается по пятибалльной системе в соответствии с критериями его оценки.</a:t>
            </a:r>
            <a:endParaRPr lang="ru-RU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32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A8F0D2-A136-4A40-A1EF-DB8E9E7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6" name="AutoShape 2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Давыдовы\Downloads\1510839398_ml.jpg"/>
          <p:cNvPicPr>
            <a:picLocks noChangeAspect="1" noChangeArrowheads="1"/>
          </p:cNvPicPr>
          <p:nvPr/>
        </p:nvPicPr>
        <p:blipFill>
          <a:blip r:embed="rId2" cstate="print"/>
          <a:srcRect l="94099"/>
          <a:stretch>
            <a:fillRect/>
          </a:stretch>
        </p:blipFill>
        <p:spPr bwMode="auto">
          <a:xfrm>
            <a:off x="0" y="0"/>
            <a:ext cx="395536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339502"/>
            <a:ext cx="2610651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позволяет:</a:t>
            </a:r>
            <a:endParaRPr lang="ru-RU" sz="2400" b="1" dirty="0">
              <a:solidFill>
                <a:srgbClr val="00206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7574"/>
            <a:ext cx="8352928" cy="38965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проверить и закрепить на практике теоретические знания;</a:t>
            </a:r>
            <a:endParaRPr lang="ru-RU" sz="16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обеспечить продуктивную связь теории и практики в процессе обучения;</a:t>
            </a:r>
            <a:endParaRPr lang="ru-RU" sz="16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приобрести жизненный опыт;</a:t>
            </a:r>
            <a:endParaRPr lang="ru-RU" sz="16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развивать умение анализировать, систематизировать, обобщать изученный материал;</a:t>
            </a:r>
            <a:endParaRPr lang="ru-RU" sz="16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-осуществлять организованную поисковую, исследовательскую деятельность;</a:t>
            </a:r>
            <a:endParaRPr lang="ru-RU" sz="16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научить студентов самостоятельно работать с дополнительной литературой, сетью INTERNET;</a:t>
            </a:r>
            <a:endParaRPr lang="ru-RU" sz="16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учить умению самостоятельно работать над творческими заданиями;</a:t>
            </a:r>
            <a:endParaRPr lang="ru-RU" sz="16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повышать интерес к изучению </a:t>
            </a:r>
            <a:r>
              <a:rPr lang="ru-RU" sz="1600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астрономии и физики;</a:t>
            </a:r>
            <a:endParaRPr lang="ru-RU" sz="16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воспитывать уважение, умение работать в коллективе;</a:t>
            </a:r>
            <a:endParaRPr lang="ru-RU" sz="16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– формировать собственную жизненную позицию</a:t>
            </a:r>
            <a:endParaRPr lang="ru-RU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32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A8F0D2-A136-4A40-A1EF-DB8E9E7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6" name="AutoShape 2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Давыдовы\Downloads\1510839398_ml.jpg"/>
          <p:cNvPicPr>
            <a:picLocks noChangeAspect="1" noChangeArrowheads="1"/>
          </p:cNvPicPr>
          <p:nvPr/>
        </p:nvPicPr>
        <p:blipFill>
          <a:blip r:embed="rId3" cstate="print"/>
          <a:srcRect l="94099"/>
          <a:stretch>
            <a:fillRect/>
          </a:stretch>
        </p:blipFill>
        <p:spPr bwMode="auto">
          <a:xfrm>
            <a:off x="0" y="0"/>
            <a:ext cx="395536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53598" y="570302"/>
            <a:ext cx="5652628" cy="3714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</a:t>
            </a:r>
            <a:r>
              <a:rPr lang="ru-RU" sz="2000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представляет собой учебный проект, выполняемый обучающимся в рамках одного или нескольких учебных дисциплин с целью продемонстрировать свои достижения в самостоятельном освоении содержания и методов избранных областей знаний и/или видов деятельности и способность проектировать и осуществлять целесообразную и результативную деятельность (учебно-познавательную, конструкторскую, социальную, художественно-творческую). </a:t>
            </a:r>
            <a:endParaRPr lang="ru-RU" sz="2000" dirty="0">
              <a:solidFill>
                <a:schemeClr val="tx1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059582"/>
            <a:ext cx="171172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32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A8F0D2-A136-4A40-A1EF-DB8E9E7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6" name="AutoShape 2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Давыдовы\Downloads\1510839398_ml.jpg"/>
          <p:cNvPicPr>
            <a:picLocks noChangeAspect="1" noChangeArrowheads="1"/>
          </p:cNvPicPr>
          <p:nvPr/>
        </p:nvPicPr>
        <p:blipFill>
          <a:blip r:embed="rId2" cstate="print"/>
          <a:srcRect l="94099"/>
          <a:stretch>
            <a:fillRect/>
          </a:stretch>
        </p:blipFill>
        <p:spPr bwMode="auto">
          <a:xfrm>
            <a:off x="0" y="0"/>
            <a:ext cx="395536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843558"/>
            <a:ext cx="626469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</a:t>
            </a:r>
            <a:r>
              <a:rPr lang="ru-RU" sz="20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выполнения индивидуального проекта обучающимся является демонстрация: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своих личностных достижений в самостоятельном освоении избранной области исследования;</a:t>
            </a:r>
            <a:endParaRPr lang="ru-RU" sz="20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способности к использованию информационно-коммуникационных технологий;</a:t>
            </a:r>
            <a:endParaRPr lang="ru-RU" sz="20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способности к самоорганизации, творческой деятельности, рефлексии.</a:t>
            </a:r>
            <a:endParaRPr lang="ru-RU" sz="2000" dirty="0">
              <a:solidFill>
                <a:schemeClr val="tx1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147814"/>
            <a:ext cx="1469263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32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A8F0D2-A136-4A40-A1EF-DB8E9E7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6" name="AutoShape 2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Давыдовы\Downloads\1510839398_ml.jpg"/>
          <p:cNvPicPr>
            <a:picLocks noChangeAspect="1" noChangeArrowheads="1"/>
          </p:cNvPicPr>
          <p:nvPr/>
        </p:nvPicPr>
        <p:blipFill>
          <a:blip r:embed="rId2" cstate="print"/>
          <a:srcRect l="94099"/>
          <a:stretch>
            <a:fillRect/>
          </a:stretch>
        </p:blipFill>
        <p:spPr bwMode="auto">
          <a:xfrm>
            <a:off x="0" y="0"/>
            <a:ext cx="395536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160338"/>
            <a:ext cx="7848872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1800" b="1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освоить</a:t>
            </a:r>
            <a:r>
              <a:rPr lang="ru-RU" sz="1800" b="1" i="1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800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межпредметные понятия и универсальные учебные действия;</a:t>
            </a: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приемы планирования учебной деятельности и организации учебного </a:t>
            </a: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сотрудничества   с преподавателями и другими   участниками образовательной </a:t>
            </a: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деятельности;</a:t>
            </a:r>
          </a:p>
          <a:p>
            <a:pPr>
              <a:spcAft>
                <a:spcPts val="0"/>
              </a:spcAft>
            </a:pPr>
            <a:r>
              <a:rPr lang="ru-RU" sz="1800" b="1" i="1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приобрести:</a:t>
            </a:r>
            <a:endParaRPr lang="ru-RU" sz="1800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- </a:t>
            </a:r>
            <a:r>
              <a:rPr lang="ru-RU" sz="1800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  учебно-исследовательской, проектной   и   социальной деятельности.</a:t>
            </a:r>
          </a:p>
          <a:p>
            <a:pPr>
              <a:spcAft>
                <a:spcPts val="0"/>
              </a:spcAft>
            </a:pPr>
            <a:r>
              <a:rPr lang="ru-RU" sz="1800" b="1" i="1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научиться:</a:t>
            </a:r>
            <a:endParaRPr lang="ru-RU" sz="1800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- </a:t>
            </a:r>
            <a:r>
              <a:rPr lang="ru-RU" sz="1800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ставить цели, строить и выполнять планы по их реализации;</a:t>
            </a: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- применять универсальные учебные действия в своей работе;</a:t>
            </a: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- выражать личностную и гражданскую позиции в своей деятельности, проявлять</a:t>
            </a: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правосознание и гражданскую позицию, культуру поведения.</a:t>
            </a: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32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A8F0D2-A136-4A40-A1EF-DB8E9E7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6" name="AutoShape 2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Давыдовы\Downloads\1510839398_ml.jpg"/>
          <p:cNvPicPr>
            <a:picLocks noChangeAspect="1" noChangeArrowheads="1"/>
          </p:cNvPicPr>
          <p:nvPr/>
        </p:nvPicPr>
        <p:blipFill>
          <a:blip r:embed="rId2" cstate="print"/>
          <a:srcRect l="94099"/>
          <a:stretch>
            <a:fillRect/>
          </a:stretch>
        </p:blipFill>
        <p:spPr bwMode="auto">
          <a:xfrm>
            <a:off x="0" y="0"/>
            <a:ext cx="395536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192890"/>
            <a:ext cx="3441070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Типология проектов</a:t>
            </a:r>
            <a:endParaRPr lang="ru-RU" sz="2800" dirty="0">
              <a:solidFill>
                <a:srgbClr val="00206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144" y="1362372"/>
            <a:ext cx="2880320" cy="85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67282" y="1995686"/>
            <a:ext cx="1944217" cy="1026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3373880"/>
            <a:ext cx="2736304" cy="979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 smtClean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Практико-    ориентированный</a:t>
            </a:r>
            <a:endParaRPr lang="ru-RU" sz="2400" dirty="0">
              <a:solidFill>
                <a:schemeClr val="bg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435846"/>
            <a:ext cx="26642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  <a:endParaRPr lang="ru-RU" sz="2400" dirty="0">
              <a:solidFill>
                <a:schemeClr val="bg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3280" y="1284321"/>
            <a:ext cx="208823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Игровой (ролевой)</a:t>
            </a:r>
            <a:endParaRPr lang="ru-RU" sz="2400" dirty="0">
              <a:solidFill>
                <a:schemeClr val="bg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699792" y="627534"/>
            <a:ext cx="432048" cy="656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347864" y="725793"/>
            <a:ext cx="419418" cy="26480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0"/>
          </p:cNvCxnSpPr>
          <p:nvPr/>
        </p:nvCxnSpPr>
        <p:spPr>
          <a:xfrm>
            <a:off x="4572000" y="725793"/>
            <a:ext cx="167391" cy="1269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64088" y="627534"/>
            <a:ext cx="1152128" cy="26642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83560" y="593531"/>
            <a:ext cx="936104" cy="656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932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A8F0D2-A136-4A40-A1EF-DB8E9E7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6" name="AutoShape 2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Давыдовы\Downloads\1510839398_ml.jpg"/>
          <p:cNvPicPr>
            <a:picLocks noChangeAspect="1" noChangeArrowheads="1"/>
          </p:cNvPicPr>
          <p:nvPr/>
        </p:nvPicPr>
        <p:blipFill>
          <a:blip r:embed="rId2" cstate="print"/>
          <a:srcRect l="94099"/>
          <a:stretch>
            <a:fillRect/>
          </a:stretch>
        </p:blipFill>
        <p:spPr bwMode="auto">
          <a:xfrm>
            <a:off x="0" y="0"/>
            <a:ext cx="395536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339502"/>
            <a:ext cx="345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Исследовательский</a:t>
            </a:r>
            <a:endParaRPr lang="ru-RU" sz="28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347614"/>
            <a:ext cx="4636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rbel" panose="020B0503020204020204" pitchFamily="34" charset="0"/>
                <a:ea typeface="Calibri" panose="020F0502020204030204" pitchFamily="34" charset="0"/>
              </a:rPr>
              <a:t>«Вещество </a:t>
            </a:r>
            <a:r>
              <a:rPr lang="ru-RU" sz="2400" b="1" dirty="0">
                <a:latin typeface="Corbel" panose="020B0503020204020204" pitchFamily="34" charset="0"/>
                <a:ea typeface="Calibri" panose="020F0502020204030204" pitchFamily="34" charset="0"/>
              </a:rPr>
              <a:t>в состоянии </a:t>
            </a:r>
            <a:r>
              <a:rPr lang="ru-RU" sz="2400" b="1" dirty="0" smtClean="0">
                <a:latin typeface="Corbel" panose="020B0503020204020204" pitchFamily="34" charset="0"/>
                <a:ea typeface="Calibri" panose="020F0502020204030204" pitchFamily="34" charset="0"/>
              </a:rPr>
              <a:t>плазмы»</a:t>
            </a:r>
            <a:endParaRPr lang="ru-RU" sz="2400" dirty="0"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571750"/>
            <a:ext cx="706795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«Влияние</a:t>
            </a:r>
            <a:r>
              <a:rPr lang="ru-RU" sz="2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магнитных бурь на здоровье человека</a:t>
            </a:r>
            <a:r>
              <a:rPr lang="ru-RU" sz="24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114863"/>
            <a:ext cx="7128792" cy="1769714"/>
          </a:xfrm>
          <a:prstGeom prst="rect">
            <a:avLst/>
          </a:prstGeom>
        </p:spPr>
      </p:pic>
      <p:pic>
        <p:nvPicPr>
          <p:cNvPr id="11" name="Picture 1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960585"/>
            <a:ext cx="2954605" cy="15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32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A8F0D2-A136-4A40-A1EF-DB8E9E7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6" name="AutoShape 2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Давыдовы\Downloads\1510839398_ml.jpg"/>
          <p:cNvPicPr>
            <a:picLocks noChangeAspect="1" noChangeArrowheads="1"/>
          </p:cNvPicPr>
          <p:nvPr/>
        </p:nvPicPr>
        <p:blipFill>
          <a:blip r:embed="rId3" cstate="print"/>
          <a:srcRect l="94099"/>
          <a:stretch>
            <a:fillRect/>
          </a:stretch>
        </p:blipFill>
        <p:spPr bwMode="auto">
          <a:xfrm>
            <a:off x="0" y="0"/>
            <a:ext cx="395536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339502"/>
            <a:ext cx="2053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Творческий</a:t>
            </a:r>
            <a:endParaRPr lang="ru-RU" sz="28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34882"/>
            <a:ext cx="7488832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«Самые высокие горы планет земной группы»</a:t>
            </a:r>
            <a:endParaRPr lang="ru-RU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«Космический мусор»</a:t>
            </a:r>
            <a:endParaRPr lang="ru-RU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«Четыре «пояса» света и тьмы на    Земле»</a:t>
            </a:r>
            <a:endParaRPr lang="ru-RU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названий и звёзд</a:t>
            </a:r>
            <a:r>
              <a:rPr lang="ru-RU" sz="2400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565" y="3115681"/>
            <a:ext cx="4776859" cy="18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32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A8F0D2-A136-4A40-A1EF-DB8E9E7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6" name="AutoShape 2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Давыдовы\Downloads\1510839398_ml.jpg"/>
          <p:cNvPicPr>
            <a:picLocks noChangeAspect="1" noChangeArrowheads="1"/>
          </p:cNvPicPr>
          <p:nvPr/>
        </p:nvPicPr>
        <p:blipFill>
          <a:blip r:embed="rId2" cstate="print"/>
          <a:srcRect l="94099"/>
          <a:stretch>
            <a:fillRect/>
          </a:stretch>
        </p:blipFill>
        <p:spPr bwMode="auto">
          <a:xfrm>
            <a:off x="0" y="0"/>
            <a:ext cx="395536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306855"/>
            <a:ext cx="166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Игровой </a:t>
            </a:r>
            <a:endParaRPr lang="ru-RU" sz="28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8372" y="2166690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Способы получения электроэнергии</a:t>
            </a:r>
            <a:r>
              <a:rPr lang="ru-RU" sz="2400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167034"/>
            <a:ext cx="3628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«Развитие средств связи»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96922" y="3383879"/>
            <a:ext cx="5996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latin typeface="Corbel" panose="020B0503020204020204" pitchFamily="34" charset="0"/>
                <a:ea typeface="Calibri" panose="020F0502020204030204" pitchFamily="34" charset="0"/>
              </a:rPr>
              <a:t>Влияние радиации на организм человека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»</a:t>
            </a:r>
            <a:endParaRPr lang="ru-RU" sz="2400" dirty="0">
              <a:latin typeface="Corbel" panose="020B05030202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991" y="809008"/>
            <a:ext cx="3521509" cy="22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32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A8F0D2-A136-4A40-A1EF-DB8E9E7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6" name="AutoShape 2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4%D0%B0%D0%B2%D1%8B%D0%B4%D0%BE%D0%B2%D1%8B\Downloads\OBRAZ-NA-PLOTNIE-GALAKTYKA-PLANETY-KOSMOS-110x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Давыдовы\Downloads\1510839398_ml.jpg"/>
          <p:cNvPicPr>
            <a:picLocks noChangeAspect="1" noChangeArrowheads="1"/>
          </p:cNvPicPr>
          <p:nvPr/>
        </p:nvPicPr>
        <p:blipFill>
          <a:blip r:embed="rId3" cstate="print"/>
          <a:srcRect l="94099"/>
          <a:stretch>
            <a:fillRect/>
          </a:stretch>
        </p:blipFill>
        <p:spPr bwMode="auto">
          <a:xfrm>
            <a:off x="0" y="0"/>
            <a:ext cx="395536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0014" y="336413"/>
            <a:ext cx="3130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Информационные</a:t>
            </a:r>
            <a:endParaRPr lang="ru-RU" sz="2800" b="1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3409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«</a:t>
            </a:r>
            <a:r>
              <a:rPr lang="ru-RU" sz="2400" dirty="0" err="1">
                <a:latin typeface="Corbel" panose="020B0503020204020204" pitchFamily="34" charset="0"/>
                <a:ea typeface="Times New Roman" panose="02020603050405020304" pitchFamily="18" charset="0"/>
              </a:rPr>
              <a:t>Экзопланеты</a:t>
            </a:r>
            <a:r>
              <a:rPr lang="ru-RU" sz="24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5239" y="1140155"/>
            <a:ext cx="3800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«Лазеры и их применение</a:t>
            </a:r>
            <a:r>
              <a:rPr lang="ru-RU" sz="2400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»</a:t>
            </a:r>
            <a:endParaRPr lang="ru-RU" sz="2400" dirty="0"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428" y="3579862"/>
            <a:ext cx="563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«Современные наземные обсерватории»</a:t>
            </a:r>
            <a:endParaRPr lang="ru-RU" sz="2400" dirty="0">
              <a:latin typeface="Corbel" panose="020B05030202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F79CEF-4296-4CAE-9534-8479726954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40155"/>
            <a:ext cx="2348134" cy="214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9552" y="1822756"/>
            <a:ext cx="2664296" cy="21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32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482</Words>
  <Application>Microsoft Office PowerPoint</Application>
  <PresentationFormat>Экран (16:9)</PresentationFormat>
  <Paragraphs>72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Batang</vt:lpstr>
      <vt:lpstr>Calibri</vt:lpstr>
      <vt:lpstr>Calibri Light</vt:lpstr>
      <vt:lpstr>Corbel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Людмила</cp:lastModifiedBy>
  <cp:revision>108</cp:revision>
  <dcterms:created xsi:type="dcterms:W3CDTF">2017-08-03T09:18:24Z</dcterms:created>
  <dcterms:modified xsi:type="dcterms:W3CDTF">2024-02-25T03:59:24Z</dcterms:modified>
</cp:coreProperties>
</file>