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7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3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1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8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3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6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9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4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5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8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2/24/2024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5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>
            <a:spLocks noGrp="1"/>
          </p:cNvSpPr>
          <p:nvPr/>
        </p:nvSpPr>
        <p:spPr>
          <a:xfrm>
            <a:off x="2895600" y="2455334"/>
            <a:ext cx="6400800" cy="1947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052" y="2771702"/>
            <a:ext cx="11274184" cy="1613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Требования к современному уроку с позиции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системно-деятельностного подхода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4003196"/>
            <a:ext cx="4450080" cy="20945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914" y="330291"/>
            <a:ext cx="1250619" cy="12994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378" y="121725"/>
            <a:ext cx="11831533" cy="1932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МИНИСТЕРСТВО ПРОФЕССИОНАЛЬНОГО ОБРАЗОВАНИЯ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И ЗАНЯТОСТИ НАСЕЛЕНИЯ ПРИМОРСКОГО КРАЯ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КРАЕВОЕ ГОСУДАРСТВЕННОЕ АВТОНОМНОЕ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ПРОФЕССИОНАЛЬНОЕ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«ДАЛЬНЕВОСТОЧНЫЙ ТЕХНИЧЕСКИЙ КОЛЛЕДЖ»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(КГА ПОУ «ДВТК»)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57253" y="5310049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Разработала   Давыдова Л.Г.,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преподаватель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557" y="214197"/>
            <a:ext cx="1067462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Требования к современному уроку в рамках реализации системно - деятельностного подхода</a:t>
            </a:r>
            <a:endParaRPr lang="ru-RU" sz="32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557" y="2058423"/>
            <a:ext cx="239200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ru-RU" sz="2000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Целеполагание.</a:t>
            </a:r>
          </a:p>
          <a:p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4657" y="2058423"/>
            <a:ext cx="1832553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2. </a:t>
            </a:r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Мотивация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8804" y="2049161"/>
            <a:ext cx="539878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3. </a:t>
            </a:r>
            <a:r>
              <a:rPr lang="ru-RU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Практическая значимость знаний и умений</a:t>
            </a:r>
            <a:r>
              <a:rPr lang="ru-RU" sz="2000" dirty="0" smtClean="0">
                <a:ea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311" y="3082963"/>
            <a:ext cx="525489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4. </a:t>
            </a:r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Отбор содержания, обязательного для усвоения каждым </a:t>
            </a:r>
            <a:r>
              <a:rPr lang="ru-RU" sz="2000" i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обучающимся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18511" y="3012679"/>
            <a:ext cx="5339079" cy="9679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i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Интегративность знаний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отработка </a:t>
            </a:r>
            <a:r>
              <a:rPr lang="ru-RU" sz="20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обще учебных </a:t>
            </a: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умений и навыков.</a:t>
            </a: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1551" y="4389415"/>
            <a:ext cx="5360505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ea typeface="Times New Roman" panose="02020603050405020304" pitchFamily="18" charset="0"/>
              </a:rPr>
              <a:t>6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Построение каждого этапа урока по схеме: "задача – деятельность обучающихся по выполнению задачи – итог деятельности – контроль уровня выполнения".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8804" y="4389415"/>
            <a:ext cx="557510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7. </a:t>
            </a:r>
            <a:r>
              <a:rPr lang="ru-RU" sz="2000" i="1" dirty="0">
                <a:solidFill>
                  <a:srgbClr val="C00000"/>
                </a:solidFill>
                <a:ea typeface="Times New Roman" panose="02020603050405020304" pitchFamily="18" charset="0"/>
              </a:rPr>
              <a:t>Подведение итогов каждого этапа урока, наличие обратной связи на каждом его этапе</a:t>
            </a:r>
            <a:r>
              <a:rPr lang="ru-RU" sz="2000" i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ru-RU" sz="2000" i="1" dirty="0" smtClean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869" y="918508"/>
            <a:ext cx="1114697" cy="9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20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5557" y="214197"/>
            <a:ext cx="10674625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Требования к современному уроку в рамках реализации системно - деятельностного подхода</a:t>
            </a:r>
            <a:endParaRPr lang="ru-RU" sz="32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128" y="2080345"/>
            <a:ext cx="5327375" cy="1429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8. Учитель стремиться оценивать реальное продвижение каждого ученика, поощряет и поддерживает минимальные успехи</a:t>
            </a:r>
            <a:r>
              <a:rPr lang="ru-RU" sz="20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96877" y="2060938"/>
            <a:ext cx="5390323" cy="14311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9. Учитель специально планирует коммуникативные задачи урока</a:t>
            </a:r>
            <a:r>
              <a:rPr lang="ru-RU" sz="20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2850" y="3882757"/>
            <a:ext cx="5440019" cy="1891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10. Учитель принимает и поощряет, выражаемую учеником, собственную позицию, иное мнение, обучает корректным формам их выражения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6574" y="3882756"/>
            <a:ext cx="5340626" cy="18912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11. Стиль, тон отношений, задаваемый на уроке, создает атмосферу сотрудничества, сотворчества, психологического комфорта.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7" t="19932" r="53303" b="8159"/>
          <a:stretch/>
        </p:blipFill>
        <p:spPr>
          <a:xfrm>
            <a:off x="1263418" y="1802674"/>
            <a:ext cx="4415245" cy="4319452"/>
          </a:xfrm>
          <a:prstGeom prst="rect">
            <a:avLst/>
          </a:prstGeom>
          <a:solidFill>
            <a:srgbClr val="C4D9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475" y="1802673"/>
            <a:ext cx="4147188" cy="4319452"/>
          </a:xfrm>
          <a:prstGeom prst="rect">
            <a:avLst/>
          </a:prstGeom>
          <a:solidFill>
            <a:srgbClr val="C4D9D8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263418" y="588219"/>
            <a:ext cx="9503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</a:rPr>
              <a:t>Что отличает современный урок от традиционного?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103" y="546872"/>
            <a:ext cx="1215783" cy="1263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7245" y="1810147"/>
            <a:ext cx="9222377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</a:rPr>
              <a:t>На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</a:rPr>
              <a:t>современном уроке, вместо простой передачи знаний, умений, навыков от преподавателя к студенту важным становится развитие способности обучающегося самостоятельно ставить учебные цели, проектировать пути их реализации, контролировать и оценивать свои достижения, иначе говоря, умение 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</a:rPr>
              <a:t>учиться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0055" y="1398187"/>
            <a:ext cx="10224861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a typeface="Calibri" panose="020F0502020204030204" pitchFamily="34" charset="0"/>
              </a:rPr>
              <a:t>Системно-деятельностный подход </a:t>
            </a:r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— это организация процесса обучения, в котором главное место отводится активной и разносторонней, в максимальной степени самостоятельной познавательной деятельности </a:t>
            </a:r>
            <a:r>
              <a:rPr lang="ru-RU" sz="2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обучающегося.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70055" y="3214069"/>
            <a:ext cx="10224861" cy="20313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b="1" dirty="0">
                <a:solidFill>
                  <a:srgbClr val="01010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системно-деятельностного подхода: научить не столько знаниям, а работе, т. е. умению самостоятельно добывать знания.</a:t>
            </a:r>
            <a:endParaRPr lang="ru-RU" sz="28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49" y="4563409"/>
            <a:ext cx="1922004" cy="17856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829" y="162057"/>
            <a:ext cx="1189658" cy="12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1824" y="475009"/>
            <a:ext cx="813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</a:rPr>
              <a:t>Функции универсальных учебных действий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092" y="1343945"/>
            <a:ext cx="11730446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возможностей обучающегося самостоятельно осуществлять деятельность учения, ставить учебные цели, искать и использовать необходимые средства и способы достижения, контролировать и оценивать процесс и результаты деятельности;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развития личности и ее самореализации на основе готовности к непрерывному образованию, компетентности «научить учиться», толерантности жизни в поликультурном обществе, высокой социальной и профессиональной мобильности;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успешного усвоения знаний, умений и навыков и формирование картины мира и компетентностей в любой предметной области познания.</a:t>
            </a:r>
            <a:endParaRPr lang="ru-RU" sz="2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954" y="235131"/>
            <a:ext cx="1183140" cy="110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26076" y="243586"/>
            <a:ext cx="6336530" cy="8098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02060"/>
                </a:solidFill>
                <a:ea typeface="Calibri" panose="020F0502020204030204" pitchFamily="34" charset="0"/>
              </a:rPr>
              <a:t>Система дидактических принципов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382" y="2316479"/>
            <a:ext cx="1929044" cy="1177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Принцип деятельности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4034" y="4254137"/>
            <a:ext cx="2063931" cy="1306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Принцип непрерывности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3579" y="2373081"/>
            <a:ext cx="1963785" cy="117130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Принцип целостности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8201" y="4295503"/>
            <a:ext cx="2303421" cy="12649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Принцип минимакса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39493" y="4254137"/>
            <a:ext cx="2161907" cy="13062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C00000"/>
                </a:solidFill>
              </a:rPr>
              <a:t>Принцип вариативности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95264" y="2316479"/>
            <a:ext cx="1885403" cy="11778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Принцип творчества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01252" y="2314299"/>
            <a:ext cx="2007320" cy="11800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Принцип психологической комфортности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6055727" y="1614163"/>
            <a:ext cx="284113" cy="2551612"/>
          </a:xfrm>
          <a:prstGeom prst="downArrow">
            <a:avLst>
              <a:gd name="adj1" fmla="val 3709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252264">
            <a:off x="2340669" y="976962"/>
            <a:ext cx="181522" cy="1270248"/>
          </a:xfrm>
          <a:prstGeom prst="downArrow">
            <a:avLst>
              <a:gd name="adj1" fmla="val 473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714406">
            <a:off x="3108015" y="1403040"/>
            <a:ext cx="187155" cy="25429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622725" y="1288869"/>
            <a:ext cx="219450" cy="1025430"/>
          </a:xfrm>
          <a:prstGeom prst="downArrow">
            <a:avLst>
              <a:gd name="adj1" fmla="val 420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41623" y="1288869"/>
            <a:ext cx="296092" cy="862149"/>
          </a:xfrm>
          <a:prstGeom prst="downArrow">
            <a:avLst>
              <a:gd name="adj1" fmla="val 351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20260362">
            <a:off x="9105723" y="1080403"/>
            <a:ext cx="214085" cy="3112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673926">
            <a:off x="9581719" y="1013193"/>
            <a:ext cx="235946" cy="12688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367" y="281064"/>
            <a:ext cx="1315188" cy="136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80887" y="527260"/>
            <a:ext cx="3892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</a:rPr>
              <a:t>Типология уроков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9339" y="2202422"/>
            <a:ext cx="10293532" cy="33239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постановки учебной задачи.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решения учебной задачи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моделирования и преобразования модели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решения частных задач с применением открытого способа.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476375" algn="l"/>
              </a:tabLst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28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контроля и оценки. </a:t>
            </a:r>
            <a:endParaRPr lang="ru-RU" sz="28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021" y="1004343"/>
            <a:ext cx="3926164" cy="2261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91" y="393552"/>
            <a:ext cx="1175658" cy="122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94" y="600001"/>
            <a:ext cx="115880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</a:rPr>
              <a:t>Уроки деятельности направленности по целеполаганию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4799" y="2324016"/>
            <a:ext cx="2716992" cy="2959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Урок «открытия» нового знания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117584" y="2324016"/>
            <a:ext cx="2835237" cy="2959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i="1" dirty="0" smtClean="0">
                <a:solidFill>
                  <a:srgbClr val="C00000"/>
                </a:solidFill>
              </a:rPr>
              <a:t>            </a:t>
            </a:r>
            <a:r>
              <a:rPr lang="ru-RU" sz="2400" i="1" dirty="0" smtClean="0">
                <a:solidFill>
                  <a:srgbClr val="C00000"/>
                </a:solidFill>
              </a:rPr>
              <a:t>Урок   рефлексии</a:t>
            </a:r>
            <a:r>
              <a:rPr lang="ru-RU" sz="2400" i="1" dirty="0"/>
              <a:t>. 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>
            <a:off x="6048614" y="2276119"/>
            <a:ext cx="2922321" cy="3007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Урок общеметодологической </a:t>
            </a:r>
            <a:r>
              <a:rPr lang="ru-RU" sz="2400" i="1" dirty="0" smtClean="0">
                <a:solidFill>
                  <a:srgbClr val="C00000"/>
                </a:solidFill>
              </a:rPr>
              <a:t>направленности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066728" y="2276119"/>
            <a:ext cx="3014309" cy="2959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>
                <a:solidFill>
                  <a:srgbClr val="C00000"/>
                </a:solidFill>
              </a:rPr>
              <a:t>Урок развивающего </a:t>
            </a:r>
            <a:r>
              <a:rPr lang="ru-RU" sz="2400" i="1" dirty="0" smtClean="0">
                <a:solidFill>
                  <a:srgbClr val="C00000"/>
                </a:solidFill>
              </a:rPr>
              <a:t>контроля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883" y="1246332"/>
            <a:ext cx="1111281" cy="98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2831" y="309545"/>
            <a:ext cx="5871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a typeface="Calibri" panose="020F0502020204030204" pitchFamily="34" charset="0"/>
              </a:rPr>
              <a:t>Методы и формы обучения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098" y="955876"/>
            <a:ext cx="11181805" cy="5122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— методы формирования сознания в целостном педагогическом процессе (работа с книгой, беседа, учебные дискуссии и др.);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— методы организации учебно-познавательной деятельности (словесные, наглядные, практические, проблемно-поисковые, творческие и др.);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— методы организации деятельности и формирования опыта общественного поведения (наблюдения, упражнения, иллюстр</a:t>
            </a: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ация 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и демонстрация, создание воспитывающих ситуаций, индуктивные и дедуктивные и др.);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a typeface="Times New Roman" panose="02020603050405020304" pitchFamily="18" charset="0"/>
              </a:rPr>
              <a:t>— методы стимулирования и мотивации учебно-познавательной деятельности (целеполагание, постановка учебной задачи, соревнование и др.);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— </a:t>
            </a:r>
            <a:r>
              <a:rPr lang="ru-RU" sz="2000" dirty="0">
                <a:solidFill>
                  <a:srgbClr val="C00000"/>
                </a:solidFill>
                <a:ea typeface="Times New Roman" panose="02020603050405020304" pitchFamily="18" charset="0"/>
              </a:rPr>
              <a:t>методы контроля и коррекции знаний (устный, письменный, специальная диагностика, контрольные и практические работы, тесты, проекты, самопроверка, взаимопроверка и др.).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211" y="197179"/>
            <a:ext cx="919692" cy="95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627" y="84987"/>
            <a:ext cx="11479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Формы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организации деятельности при системно-деятельностном подходе:</a:t>
            </a: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709" y="2028887"/>
            <a:ext cx="10807811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групповая, парная;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фронтальная;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индивидуальная (осуществляется и через вышеперечисленные)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коллективная;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индивидуализированная (карточки);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индивидуализировано — групповая</a:t>
            </a:r>
            <a:r>
              <a:rPr lang="ru-RU" sz="2400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251" y="690398"/>
            <a:ext cx="1147071" cy="11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9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627" y="84987"/>
            <a:ext cx="114796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ea typeface="Times New Roman" panose="02020603050405020304" pitchFamily="18" charset="0"/>
              </a:rPr>
              <a:t>Формы </a:t>
            </a:r>
            <a:r>
              <a:rPr lang="ru-RU" sz="28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организации деятельности при системно-деятельностном подходе:</a:t>
            </a:r>
            <a:endParaRPr lang="ru-RU" sz="2800" b="1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3440" y="1839304"/>
            <a:ext cx="10232571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индивидуально-коллективная (погружения, творческие надели, проекты, др.);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проблемная;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репродуктивна;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дополнительные занятия;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экскурсии;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— домашняя работа;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C00000"/>
                </a:solidFill>
                <a:ea typeface="Times New Roman" panose="02020603050405020304" pitchFamily="18" charset="0"/>
              </a:rPr>
              <a:t>— кружки, факультативы, клубы по интересам и другое.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687" y="2565941"/>
            <a:ext cx="4956712" cy="31407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438" y="777484"/>
            <a:ext cx="1021901" cy="106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219</TotalTime>
  <Words>671</Words>
  <Application>Microsoft Office PowerPoint</Application>
  <PresentationFormat>Широкоэкранный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Batang</vt:lpstr>
      <vt:lpstr>Calibri</vt:lpstr>
      <vt:lpstr>Calibri Light</vt:lpstr>
      <vt:lpstr>Times New Roman</vt:lpstr>
      <vt:lpstr>Wingdings 3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23</cp:revision>
  <dcterms:created xsi:type="dcterms:W3CDTF">2024-02-22T13:35:19Z</dcterms:created>
  <dcterms:modified xsi:type="dcterms:W3CDTF">2024-02-24T06:50:25Z</dcterms:modified>
</cp:coreProperties>
</file>